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9" r:id="rId4"/>
    <p:sldId id="261" r:id="rId5"/>
    <p:sldId id="258" r:id="rId6"/>
    <p:sldId id="260" r:id="rId7"/>
    <p:sldId id="264" r:id="rId8"/>
    <p:sldId id="267" r:id="rId9"/>
    <p:sldId id="265" r:id="rId10"/>
    <p:sldId id="266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jpeg>
</file>

<file path=ppt/media/media1.mp4>
</file>

<file path=ppt/media/media2.mp4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36A0-9F24-45BF-B389-F6478DB45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spc="7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D85EF-076F-4C35-862A-BAFF685DD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221EC-BF54-4DDD-8900-F2027CDA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13A3-10E9-421F-81BE-56E0786AB515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5AB69-7069-48FB-8925-F2BA84129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9C32A-F7A5-4E3B-A28F-09C82341E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238646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997B-D473-47DE-8B7B-22AB6F31E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26035-4B81-4537-A22D-92C2E0DBB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2A44D-F637-4017-BAA2-77756A38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DABC0-2199-478F-BA77-33A651B6CB89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1DCE6-ED7D-417C-ABD4-41D61570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AF19A-FDAE-446A-A6B6-128F7F96A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41633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96D838-45E9-4D61-AA4E-92A32B579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2628900" cy="5719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183D0-4392-4364-8A2D-C47A2AF7A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57199"/>
            <a:ext cx="7734300" cy="5719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A36C9-28D5-4820-84F1-E4B9F4E5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230C6-DF61-47F4-B8C5-1B70E884BF06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EDC8-558D-4646-86D9-A5424CF2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B7537-E67A-411A-BBA4-061521D3D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70603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99D7-1EE5-4262-9359-A0E2B733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233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DA1C5-272A-45C2-A11A-E7769A27D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14939"/>
            <a:ext cx="10240903" cy="395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DA15-1EAB-4524-9BB7-8A7DA82A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2B50C-7EEE-46CD-BAF7-BBC4026D959A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B93B9-7818-489D-AFFB-B6EAD27F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28D36-894E-4FCB-B8BB-84DE8994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26694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964F1-5687-421F-B3DF-BA3C8DAD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</p:spPr>
        <p:txBody>
          <a:bodyPr anchor="b">
            <a:normAutofit/>
          </a:bodyPr>
          <a:lstStyle>
            <a:lvl1pPr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BB876-5FD9-4964-BD37-6F05DAEBE3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80930" y="4976327"/>
            <a:ext cx="9966520" cy="1113323"/>
          </a:xfrm>
        </p:spPr>
        <p:txBody>
          <a:bodyPr>
            <a:normAutofit/>
          </a:bodyPr>
          <a:lstStyle>
            <a:lvl1pPr marL="0" indent="0">
              <a:buNone/>
              <a:defRPr sz="12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EA80A-FCDD-4009-9A1F-8B548178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211C4-AE09-4254-A5E3-6DA9B099C971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A3422-56D9-4942-BC63-831AED91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4B42A-AC2C-4FD8-AD0D-BECDD3846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546598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DAF1-8359-4A0F-91B3-03E77C67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1E3D3-6B33-4CA0-B06B-A8BB05CAB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4054" y="1996141"/>
            <a:ext cx="4975746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9C334-815D-47FD-A9B5-E871E2864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96141"/>
            <a:ext cx="5181600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975F2-7A90-4820-B90F-D28E31A3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742C3-E082-4760-93B2-E209268DD00C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CFAD5-8AF8-4610-8324-85AA062E2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08CC8-C46E-4A10-8A83-7A251067E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356066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E82B8-F9D9-4F53-A4A6-F12EB5F12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070CA-85E9-47C7-8564-FFA1AE34B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8D4B1-41B3-4BF5-9076-A16984A8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68490" y="2505075"/>
            <a:ext cx="462908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6A38DC-A016-4CFD-AC19-F24A9E062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4816" y="1681163"/>
            <a:ext cx="50105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930FA-8C00-42AB-B2D1-FE4E4BDB3C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4814" y="2505075"/>
            <a:ext cx="501057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8B698E-FAE5-4F2C-AE0E-4FD281E8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FC950-F824-48B9-B984-CAEE265865E5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C4BB6C-CAA4-4EA8-8EA1-65ADE056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B6A12-0532-47CA-B070-232141CC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582263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8FA1-831E-4AD6-B0D1-BA85E67A5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E94142-C469-4B0E-8C01-C64BA28F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E3A0F-68E7-4D17-BB84-ED1BA4F6AC6B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AFCE6-5C7E-438F-8D4A-21E15568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CFD88-63EA-427F-978C-B7844D1A5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46458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82A4F0-76A5-4852-982B-32B3B685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BC4F-EDA1-4BA2-BFF3-FE5B31CCB58B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50CFAE-4BEB-4272-A2E6-FDD9D6A03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B71B7-74B7-4CF1-8FE0-F4863CD7D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492348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32BE-C4E5-4F12-AB53-EBEF2B7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7F57-4ABF-4BA4-A892-38857A02F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130" y="987425"/>
            <a:ext cx="5707257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2E444-E5BD-443F-AB83-84D7CE0AB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18755" y="2799184"/>
            <a:ext cx="3932237" cy="306980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998A4-FD2F-4126-99C5-E2063AE02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694C-1394-4838-A564-7380835C2E77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457D3-F808-4DB2-9C9C-B185E71F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1BC9B-21D1-4D2D-B02E-C887A02CA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384901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3EC2-2D8C-4E8D-8CC7-967648014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6AF89-5FBD-43DD-958D-A5C608AE2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34742" y="858417"/>
            <a:ext cx="5520645" cy="50026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0A545-2CE6-48C4-A725-EF68A3F1B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8966" y="2281335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466B2-6FE6-4352-BBF9-84BCD946C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4B19-1A00-4EDB-8425-E1827A377364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991BC-29A5-4182-BD83-9D99D288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1C78F-6633-4604-8832-8E9D2DC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455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</a:extLst>
          </p:cNvPr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</a:extLst>
          </p:cNvPr>
          <p:cNvSpPr/>
          <p:nvPr/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78F2F-4F04-4604-9005-BF0CB114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A17D2-52AF-4B40-80A8-3E0DB855F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2E0AA-D5B3-4BCF-BA69-209D9B335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chemeClr val="bg1"/>
                </a:solidFill>
              </a:defRPr>
            </a:lvl1pPr>
          </a:lstStyle>
          <a:p>
            <a:fld id="{10076A27-8146-4F75-9851-A83577C6FD8A}" type="datetime2">
              <a:rPr lang="en-US" smtClean="0"/>
              <a:t>Friday, August 14,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A637-D86F-4FA1-985D-2D8245651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2FA4D-A931-46BA-B767-29A6FD5AAD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488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ransition spd="slow">
    <p:cover/>
  </p:transition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g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tx2">
                  <a:lumMod val="50000"/>
                  <a:lumOff val="50000"/>
                  <a:alpha val="48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456773"/>
            <a:ext cx="12191999" cy="64008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2000">
                <a:schemeClr val="accent2">
                  <a:alpha val="7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96001" cy="6858000"/>
          </a:xfrm>
          <a:prstGeom prst="rect">
            <a:avLst/>
          </a:prstGeom>
          <a:gradFill>
            <a:gsLst>
              <a:gs pos="13000">
                <a:schemeClr val="accent2">
                  <a:alpha val="61000"/>
                </a:schemeClr>
              </a:gs>
              <a:gs pos="99000">
                <a:schemeClr val="accent4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4B752-EF62-402C-B302-4A37B85CB2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2918" y="1028700"/>
            <a:ext cx="10614211" cy="115271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Come Fly With Me</a:t>
            </a:r>
            <a:endParaRPr lang="en-AU">
              <a:solidFill>
                <a:schemeClr val="bg1"/>
              </a:solidFill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32B3ACB3-D689-442E-8A40-8680B0FEB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063256" y="400727"/>
            <a:ext cx="4065484" cy="8849062"/>
          </a:xfrm>
          <a:custGeom>
            <a:avLst/>
            <a:gdLst>
              <a:gd name="connsiteX0" fmla="*/ 0 w 4065484"/>
              <a:gd name="connsiteY0" fmla="*/ 4424531 h 8849062"/>
              <a:gd name="connsiteX1" fmla="*/ 3899197 w 4065484"/>
              <a:gd name="connsiteY1" fmla="*/ 8840480 h 8849062"/>
              <a:gd name="connsiteX2" fmla="*/ 4065484 w 4065484"/>
              <a:gd name="connsiteY2" fmla="*/ 8849062 h 8849062"/>
              <a:gd name="connsiteX3" fmla="*/ 4065483 w 4065484"/>
              <a:gd name="connsiteY3" fmla="*/ 0 h 8849062"/>
              <a:gd name="connsiteX4" fmla="*/ 3899197 w 4065484"/>
              <a:gd name="connsiteY4" fmla="*/ 8581 h 8849062"/>
              <a:gd name="connsiteX5" fmla="*/ 0 w 4065484"/>
              <a:gd name="connsiteY5" fmla="*/ 4424531 h 884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65484" h="8849062">
                <a:moveTo>
                  <a:pt x="0" y="4424531"/>
                </a:moveTo>
                <a:cubicBezTo>
                  <a:pt x="0" y="6722831"/>
                  <a:pt x="1709076" y="8613167"/>
                  <a:pt x="3899197" y="8840480"/>
                </a:cubicBezTo>
                <a:lnTo>
                  <a:pt x="4065484" y="8849062"/>
                </a:lnTo>
                <a:lnTo>
                  <a:pt x="4065483" y="0"/>
                </a:lnTo>
                <a:lnTo>
                  <a:pt x="3899197" y="8581"/>
                </a:lnTo>
                <a:cubicBezTo>
                  <a:pt x="1709075" y="235897"/>
                  <a:pt x="0" y="2126232"/>
                  <a:pt x="0" y="4424531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4">
                  <a:lumMod val="60000"/>
                  <a:lumOff val="40000"/>
                  <a:alpha val="3000"/>
                </a:schemeClr>
              </a:gs>
              <a:gs pos="100000">
                <a:schemeClr val="bg1">
                  <a:alpha val="16000"/>
                </a:schemeClr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BF6F0D-32F9-432A-BC39-AF17C8F661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08518"/>
            <a:ext cx="9144000" cy="609600"/>
          </a:xfrm>
        </p:spPr>
        <p:txBody>
          <a:bodyPr>
            <a:norm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Tom Doyle </a:t>
            </a:r>
            <a:r>
              <a:rPr lang="en-US" sz="1400" b="1">
                <a:solidFill>
                  <a:schemeClr val="bg1"/>
                </a:solidFill>
              </a:rPr>
              <a:t>-</a:t>
            </a:r>
            <a:r>
              <a:rPr lang="en-US" sz="1400">
                <a:solidFill>
                  <a:schemeClr val="bg1"/>
                </a:solidFill>
              </a:rPr>
              <a:t> z5164445</a:t>
            </a:r>
            <a:endParaRPr lang="en-AU" sz="1400">
              <a:solidFill>
                <a:schemeClr val="bg1"/>
              </a:solidFill>
            </a:endParaRPr>
          </a:p>
        </p:txBody>
      </p:sp>
      <p:pic>
        <p:nvPicPr>
          <p:cNvPr id="12" name="Picture 11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39D9976-4801-43EE-AB81-5BA55F24B2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0" r="5354" b="2"/>
          <a:stretch/>
        </p:blipFill>
        <p:spPr>
          <a:xfrm>
            <a:off x="2343302" y="3351745"/>
            <a:ext cx="7519558" cy="3506255"/>
          </a:xfrm>
          <a:custGeom>
            <a:avLst/>
            <a:gdLst/>
            <a:ahLst/>
            <a:cxnLst/>
            <a:rect l="l" t="t" r="r" b="b"/>
            <a:pathLst>
              <a:path w="7519558" h="3506255">
                <a:moveTo>
                  <a:pt x="3759779" y="0"/>
                </a:moveTo>
                <a:cubicBezTo>
                  <a:pt x="5713450" y="0"/>
                  <a:pt x="7320331" y="1484777"/>
                  <a:pt x="7513560" y="3387468"/>
                </a:cubicBezTo>
                <a:lnTo>
                  <a:pt x="7519558" y="3506255"/>
                </a:lnTo>
                <a:lnTo>
                  <a:pt x="0" y="3506255"/>
                </a:lnTo>
                <a:lnTo>
                  <a:pt x="5998" y="3387468"/>
                </a:lnTo>
                <a:cubicBezTo>
                  <a:pt x="199227" y="1484777"/>
                  <a:pt x="1806109" y="0"/>
                  <a:pt x="375977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9084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91FA0-F895-412E-BD43-D3D40937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Time Line</a:t>
            </a:r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560FC9F1-6741-4152-BB36-463F30A09F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429129"/>
              </p:ext>
            </p:extLst>
          </p:nvPr>
        </p:nvGraphicFramePr>
        <p:xfrm>
          <a:off x="1754982" y="2427720"/>
          <a:ext cx="9474199" cy="10096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1855">
                  <a:extLst>
                    <a:ext uri="{9D8B030D-6E8A-4147-A177-3AD203B41FA5}">
                      <a16:colId xmlns:a16="http://schemas.microsoft.com/office/drawing/2014/main" val="1842565838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2964122152"/>
                    </a:ext>
                  </a:extLst>
                </a:gridCol>
                <a:gridCol w="736139">
                  <a:extLst>
                    <a:ext uri="{9D8B030D-6E8A-4147-A177-3AD203B41FA5}">
                      <a16:colId xmlns:a16="http://schemas.microsoft.com/office/drawing/2014/main" val="4119695619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2737666525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446001766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3398737519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2830061997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2114423430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951423106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1393327323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1406741175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885609845"/>
                    </a:ext>
                  </a:extLst>
                </a:gridCol>
              </a:tblGrid>
              <a:tr h="190500">
                <a:tc gridSpan="12">
                  <a:txBody>
                    <a:bodyPr/>
                    <a:lstStyle/>
                    <a:p>
                      <a:pPr algn="ctr" fontAlgn="b"/>
                      <a:r>
                        <a:rPr lang="en-AU" sz="1800" b="1" u="none" strike="noStrike" dirty="0">
                          <a:effectLst/>
                        </a:rPr>
                        <a:t>Planned  TimeLine</a:t>
                      </a:r>
                      <a:endParaRPr lang="en-AU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992666"/>
                  </a:ext>
                </a:extLst>
              </a:tr>
              <a:tr h="190500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Week 10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Week 11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22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Monday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Tuesday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Wednesday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Thursday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Friday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Saturday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Sunday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Monday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Tuesday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Wednesday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Thursday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Friday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012883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Kinect Setup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Terrain Setup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Boid setup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Musical elements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 dirty="0">
                          <a:effectLst/>
                        </a:rPr>
                        <a:t>Presentation setup</a:t>
                      </a:r>
                      <a:endParaRPr lang="en-A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72710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3E1462C-2035-4530-8A6D-95E5E62B47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8483271"/>
              </p:ext>
            </p:extLst>
          </p:nvPr>
        </p:nvGraphicFramePr>
        <p:xfrm>
          <a:off x="1754982" y="3821546"/>
          <a:ext cx="9474199" cy="13468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1855">
                  <a:extLst>
                    <a:ext uri="{9D8B030D-6E8A-4147-A177-3AD203B41FA5}">
                      <a16:colId xmlns:a16="http://schemas.microsoft.com/office/drawing/2014/main" val="3141440870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4183613557"/>
                    </a:ext>
                  </a:extLst>
                </a:gridCol>
                <a:gridCol w="736139">
                  <a:extLst>
                    <a:ext uri="{9D8B030D-6E8A-4147-A177-3AD203B41FA5}">
                      <a16:colId xmlns:a16="http://schemas.microsoft.com/office/drawing/2014/main" val="2344821941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3050386347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1027005496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1358310627"/>
                    </a:ext>
                  </a:extLst>
                </a:gridCol>
                <a:gridCol w="611855">
                  <a:extLst>
                    <a:ext uri="{9D8B030D-6E8A-4147-A177-3AD203B41FA5}">
                      <a16:colId xmlns:a16="http://schemas.microsoft.com/office/drawing/2014/main" val="4082875290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38519007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916219700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1973767901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3094966627"/>
                    </a:ext>
                  </a:extLst>
                </a:gridCol>
                <a:gridCol w="1013386">
                  <a:extLst>
                    <a:ext uri="{9D8B030D-6E8A-4147-A177-3AD203B41FA5}">
                      <a16:colId xmlns:a16="http://schemas.microsoft.com/office/drawing/2014/main" val="318978779"/>
                    </a:ext>
                  </a:extLst>
                </a:gridCol>
              </a:tblGrid>
              <a:tr h="190500">
                <a:tc gridSpan="12"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Actual TimeLine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624271"/>
                  </a:ext>
                </a:extLst>
              </a:tr>
              <a:tr h="190500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Week 10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Week 11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14106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Monday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Tuesday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Wednesday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Thursday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Friday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Saturday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Sunday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Monday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Tuesday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Wednesday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Thursday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u="none" strike="noStrike">
                          <a:effectLst/>
                        </a:rPr>
                        <a:t>Friday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25440566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Kinect Setup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Terrain Setup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AU" sz="1100" u="none" strike="noStrike">
                          <a:effectLst/>
                        </a:rPr>
                        <a:t>Boid setup</a:t>
                      </a:r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AU" sz="3200" b="1" i="1" u="none" strike="noStrike" dirty="0" err="1">
                          <a:effectLst/>
                        </a:rPr>
                        <a:t>Boid</a:t>
                      </a:r>
                      <a:r>
                        <a:rPr lang="en-AU" sz="3200" b="1" i="1" u="none" strike="noStrike" dirty="0">
                          <a:effectLst/>
                        </a:rPr>
                        <a:t> debugging</a:t>
                      </a:r>
                      <a:endParaRPr lang="en-AU" sz="32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289152"/>
                  </a:ext>
                </a:extLst>
              </a:tr>
            </a:tbl>
          </a:graphicData>
        </a:graphic>
      </p:graphicFrame>
      <p:pic>
        <p:nvPicPr>
          <p:cNvPr id="17" name="Picture 16">
            <a:extLst>
              <a:ext uri="{FF2B5EF4-FFF2-40B4-BE49-F238E27FC236}">
                <a16:creationId xmlns:a16="http://schemas.microsoft.com/office/drawing/2014/main" id="{6BA76198-1D50-47B2-9764-135E30092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073" y="5168382"/>
            <a:ext cx="1965108" cy="32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855008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C53F8DC-E65E-42A4-ABA3-AB41274F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2BB433-C236-4F9A-99C2-A630CAF76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149" y="457199"/>
            <a:ext cx="5524143" cy="1556725"/>
          </a:xfrm>
        </p:spPr>
        <p:txBody>
          <a:bodyPr anchor="b">
            <a:normAutofit/>
          </a:bodyPr>
          <a:lstStyle/>
          <a:p>
            <a:r>
              <a:rPr lang="en-US" dirty="0"/>
              <a:t>Future Direction	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2A074-E3D5-411D-8208-1B49C9185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150" y="2384714"/>
            <a:ext cx="5476045" cy="3599226"/>
          </a:xfrm>
        </p:spPr>
        <p:txBody>
          <a:bodyPr>
            <a:normAutofit fontScale="92500"/>
          </a:bodyPr>
          <a:lstStyle/>
          <a:p>
            <a:r>
              <a:rPr lang="en-US" sz="1600" b="1" dirty="0"/>
              <a:t>Implementations of other assets</a:t>
            </a:r>
            <a:r>
              <a:rPr lang="en-US" sz="1600" dirty="0"/>
              <a:t>: e.g. Ground elements, wildlife, water</a:t>
            </a:r>
          </a:p>
          <a:p>
            <a:r>
              <a:rPr lang="en-US" sz="1600" b="1" dirty="0" err="1"/>
              <a:t>MultiUser</a:t>
            </a:r>
            <a:r>
              <a:rPr lang="en-US" sz="1600" dirty="0"/>
              <a:t>: Add a plane for each Skeleton being tracked/ perhaps a split screen mode.</a:t>
            </a:r>
          </a:p>
          <a:p>
            <a:pPr lvl="1"/>
            <a:r>
              <a:rPr lang="en-US" sz="1600" dirty="0"/>
              <a:t>Would need to consider the sounds applied to each user Plane.</a:t>
            </a:r>
          </a:p>
          <a:p>
            <a:r>
              <a:rPr lang="en-US" sz="1600" b="1" dirty="0"/>
              <a:t>Music</a:t>
            </a:r>
            <a:r>
              <a:rPr lang="en-US" sz="1600" dirty="0"/>
              <a:t>: More than two chords would detract from the musical repetitiveness.</a:t>
            </a:r>
          </a:p>
          <a:p>
            <a:r>
              <a:rPr lang="en-US" sz="1600" b="1" dirty="0"/>
              <a:t>Mobile</a:t>
            </a:r>
            <a:r>
              <a:rPr lang="en-US" sz="1600" dirty="0"/>
              <a:t>: Would work well with Gyroscopic Controls. Reminiscent of old school retro handheld video games.</a:t>
            </a:r>
          </a:p>
          <a:p>
            <a:r>
              <a:rPr lang="en-US" sz="1600" b="1" dirty="0"/>
              <a:t>Gallery Space: </a:t>
            </a:r>
            <a:r>
              <a:rPr lang="en-US" sz="1600" dirty="0"/>
              <a:t>Would be nice to eventually show the work.</a:t>
            </a:r>
          </a:p>
          <a:p>
            <a:endParaRPr lang="en-AU" sz="1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E1233B-832B-4783-84CE-FE56DE643C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66"/>
          <a:stretch/>
        </p:blipFill>
        <p:spPr>
          <a:xfrm>
            <a:off x="7569776" y="658320"/>
            <a:ext cx="4165023" cy="23748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7CE3CF-1337-4447-9B0B-1A64EADA5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776" y="3360776"/>
            <a:ext cx="4165023" cy="161394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808F57C-E98A-4053-BD3D-4D04986CB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DD8121B-71ED-41BD-AA7C-9E5609999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61297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A4E35-9A30-4ACC-ACD7-82922B388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 &amp; 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BE25A-EFA4-40FE-A9C1-FFC92C636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54683214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8F7AC-B658-4ACC-8E23-B545D958E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E9562-F70E-4F4B-886F-F56DA0839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34" y="2108741"/>
            <a:ext cx="7856352" cy="3956179"/>
          </a:xfrm>
        </p:spPr>
        <p:txBody>
          <a:bodyPr/>
          <a:lstStyle/>
          <a:p>
            <a:r>
              <a:rPr lang="en-US" dirty="0"/>
              <a:t>My practice-led research has aimed at exploring the natural through simulation. I have explored a range of concepts using varying software and approaches. 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B7D523-2CD6-43AB-B7CA-723E108E9E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" r="7781" b="-1"/>
          <a:stretch/>
        </p:blipFill>
        <p:spPr>
          <a:xfrm>
            <a:off x="8642079" y="4021283"/>
            <a:ext cx="2964808" cy="20300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CFB0D3-85CC-4D5E-B686-95E1CC7D2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5814" y="3984828"/>
            <a:ext cx="3102572" cy="2174661"/>
          </a:xfrm>
          <a:prstGeom prst="rect">
            <a:avLst/>
          </a:prstGeom>
        </p:spPr>
      </p:pic>
      <p:pic>
        <p:nvPicPr>
          <p:cNvPr id="8" name="Java 2020.07.24 - 01.35.37.01">
            <a:hlinkClick r:id="" action="ppaction://media"/>
            <a:extLst>
              <a:ext uri="{FF2B5EF4-FFF2-40B4-BE49-F238E27FC236}">
                <a16:creationId xmlns:a16="http://schemas.microsoft.com/office/drawing/2014/main" id="{F3195DC4-F8E5-4469-B6B2-B1677C2F86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93915" y="4021283"/>
            <a:ext cx="2138206" cy="2138206"/>
          </a:xfrm>
          <a:prstGeom prst="rect">
            <a:avLst/>
          </a:prstGeom>
        </p:spPr>
      </p:pic>
      <p:pic>
        <p:nvPicPr>
          <p:cNvPr id="10" name="Picture 9" descr="A picture containing water, sitting, fireworks, standing&#10;&#10;Description automatically generated">
            <a:extLst>
              <a:ext uri="{FF2B5EF4-FFF2-40B4-BE49-F238E27FC236}">
                <a16:creationId xmlns:a16="http://schemas.microsoft.com/office/drawing/2014/main" id="{A5254EFF-C70B-453F-9D0A-6CD626FE90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080" y="2459979"/>
            <a:ext cx="2964808" cy="1339746"/>
          </a:xfrm>
          <a:prstGeom prst="rect">
            <a:avLst/>
          </a:prstGeom>
        </p:spPr>
      </p:pic>
      <p:pic>
        <p:nvPicPr>
          <p:cNvPr id="16" name="Picture 15" descr="A picture containing game&#10;&#10;Description automatically generated">
            <a:extLst>
              <a:ext uri="{FF2B5EF4-FFF2-40B4-BE49-F238E27FC236}">
                <a16:creationId xmlns:a16="http://schemas.microsoft.com/office/drawing/2014/main" id="{EC0703F3-440B-4DBA-A7EB-E64DB5E260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24" y="3986491"/>
            <a:ext cx="2064798" cy="206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0177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8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1384B-E21C-4323-BFEE-E90A7C98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Amendments: Previously little to no direct user interaction: </a:t>
            </a:r>
            <a:br>
              <a:rPr lang="en-US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6C056-C137-437E-B627-AC68F94F9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past few weeks have been focused on finding an appropriate solution and software that is both capable of: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Immediate Feedback and User Interactivity, such as </a:t>
            </a:r>
            <a:r>
              <a:rPr lang="en-US" b="1" dirty="0"/>
              <a:t>Processing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Intuitive 3D Rendering, preferably with a Graphical User Interface (GUI), such as </a:t>
            </a:r>
            <a:r>
              <a:rPr lang="en-US" b="1" dirty="0"/>
              <a:t>Maya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Able to export to an executable File for portability and ease of Installation.</a:t>
            </a:r>
          </a:p>
          <a:p>
            <a:pPr marL="0" indent="0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I decided to build my final project using </a:t>
            </a:r>
            <a:r>
              <a:rPr lang="en-AU" sz="2400" b="1" i="1" dirty="0"/>
              <a:t>Unity</a:t>
            </a:r>
            <a:r>
              <a:rPr lang="en-AU" dirty="0"/>
              <a:t>. 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6400621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24FFFE-8943-4D26-B514-A0D83F2E2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2020-08-14 12-32-12">
            <a:hlinkClick r:id="" action="ppaction://media"/>
            <a:extLst>
              <a:ext uri="{FF2B5EF4-FFF2-40B4-BE49-F238E27FC236}">
                <a16:creationId xmlns:a16="http://schemas.microsoft.com/office/drawing/2014/main" id="{9679F5EC-F96A-46A1-BA84-D7A1BF7370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03619" y="1403781"/>
            <a:ext cx="7214138" cy="405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4173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DD928-FCAA-4A4B-B3C8-633D1EEBF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Come Fly With ME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13E83-8934-4833-BEC8-DEBA398A2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14939"/>
            <a:ext cx="5037589" cy="3956179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Interactive Audio/Visual Work.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participant controls a plane in order to catch glimpses of accompanying planes and the various sounds they produce.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Generative/Simulated</a:t>
            </a:r>
            <a:endParaRPr lang="en-AU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9A5E62F-00C2-4834-9908-C01327C7F8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04" r="29246"/>
          <a:stretch/>
        </p:blipFill>
        <p:spPr>
          <a:xfrm>
            <a:off x="6856341" y="1012536"/>
            <a:ext cx="4756162" cy="4756162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50596398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7AF11-C80B-4451-934A-B4937A3C2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Technical/Creative Decisions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AC244-8C26-48ED-8F24-40AF492C8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303" y="2108741"/>
            <a:ext cx="4461543" cy="395617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b="1" i="1" dirty="0"/>
              <a:t>Technical</a:t>
            </a:r>
          </a:p>
          <a:p>
            <a:r>
              <a:rPr lang="en-US" sz="1400" b="1" dirty="0"/>
              <a:t>Skeleton Tracking: </a:t>
            </a:r>
            <a:r>
              <a:rPr lang="en-US" sz="1400" dirty="0"/>
              <a:t>Position of a user’s hands are tracked. The angle between the participant’s hands will simulate the roll of the aircraft. If the hands are not far apart enough, the plane will not roll, and a visual will pop up.</a:t>
            </a:r>
          </a:p>
          <a:p>
            <a:r>
              <a:rPr lang="en-US" sz="1400" b="1" dirty="0"/>
              <a:t>Gentle Flocking: </a:t>
            </a:r>
            <a:r>
              <a:rPr lang="en-US" sz="1400" dirty="0"/>
              <a:t>Adding in more than one attracting force for the planes made them line up too quickly, so I decided that they would only slightly move towards the </a:t>
            </a:r>
            <a:r>
              <a:rPr lang="en-US" sz="1400" dirty="0" err="1"/>
              <a:t>centre</a:t>
            </a:r>
            <a:r>
              <a:rPr lang="en-US" sz="1400" dirty="0"/>
              <a:t> of the flock.</a:t>
            </a:r>
          </a:p>
          <a:p>
            <a:r>
              <a:rPr lang="en-US" sz="1400" b="1" dirty="0"/>
              <a:t>Low-Poly Models:</a:t>
            </a:r>
            <a:r>
              <a:rPr lang="en-US" sz="1400" dirty="0"/>
              <a:t> During testing, things didn’t run smoothly on a large terrain, so I tried to tastefully minimize the terrain. Upon export, I just liked the look, and carried the design to the planes.</a:t>
            </a:r>
            <a:endParaRPr lang="en-US" sz="1400" b="1" dirty="0"/>
          </a:p>
          <a:p>
            <a:endParaRPr lang="en-AU" sz="1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233B11D-36FA-4101-BC09-A98F52522F9B}"/>
              </a:ext>
            </a:extLst>
          </p:cNvPr>
          <p:cNvSpPr txBox="1">
            <a:spLocks/>
          </p:cNvSpPr>
          <p:nvPr/>
        </p:nvSpPr>
        <p:spPr>
          <a:xfrm>
            <a:off x="5940805" y="2108741"/>
            <a:ext cx="4798502" cy="395617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i="1" dirty="0"/>
              <a:t>Creative</a:t>
            </a:r>
          </a:p>
          <a:p>
            <a:r>
              <a:rPr lang="en-US" sz="1400" b="1" dirty="0"/>
              <a:t>Why Planes? </a:t>
            </a:r>
            <a:r>
              <a:rPr lang="en-US" sz="1400" dirty="0"/>
              <a:t>The planes were originally going to be birds, but upon testing people would be constantly flapping their arms. If they stopped flapping, I would have to let the bird plummet.</a:t>
            </a:r>
          </a:p>
          <a:p>
            <a:r>
              <a:rPr lang="en-US" sz="1400" b="1" dirty="0"/>
              <a:t>Music: </a:t>
            </a:r>
            <a:r>
              <a:rPr lang="en-US" sz="1400" dirty="0"/>
              <a:t>Max would have been nice in retrospect, but despite not being a musician, all the sounds, being two pianos, a strings section and Kick/Hi hat combo, were the pinnacle of my composing career. </a:t>
            </a:r>
          </a:p>
          <a:p>
            <a:r>
              <a:rPr lang="en-US" sz="1400" b="1" dirty="0" err="1"/>
              <a:t>Colours</a:t>
            </a:r>
            <a:r>
              <a:rPr lang="en-US" sz="1400" b="1" dirty="0"/>
              <a:t>: </a:t>
            </a:r>
            <a:r>
              <a:rPr lang="en-US" sz="1400" dirty="0"/>
              <a:t>Being my own creation, a stylized </a:t>
            </a:r>
            <a:r>
              <a:rPr lang="en-AU" sz="1400" dirty="0"/>
              <a:t>colour</a:t>
            </a:r>
            <a:r>
              <a:rPr lang="en-US" sz="1400" dirty="0"/>
              <a:t> palette seems like a liberty I am entitled to, and heightens the abstract nature of the work. </a:t>
            </a:r>
            <a:endParaRPr lang="en-AU" sz="1400" dirty="0"/>
          </a:p>
        </p:txBody>
      </p:sp>
      <p:pic>
        <p:nvPicPr>
          <p:cNvPr id="6" name="adad3402 song">
            <a:hlinkClick r:id="" action="ppaction://media"/>
            <a:extLst>
              <a:ext uri="{FF2B5EF4-FFF2-40B4-BE49-F238E27FC236}">
                <a16:creationId xmlns:a16="http://schemas.microsoft.com/office/drawing/2014/main" id="{CDF828CE-1CA4-4098-AC33-D5B800A4C8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4694" y="36303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2911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515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CB130E-DE39-4ED0-BDF7-A83175FB0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5268036" cy="2140145"/>
          </a:xfrm>
        </p:spPr>
        <p:txBody>
          <a:bodyPr anchor="b">
            <a:normAutofit/>
          </a:bodyPr>
          <a:lstStyle/>
          <a:p>
            <a:r>
              <a:rPr lang="en-US" dirty="0"/>
              <a:t>Decisions continued.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B295A-CD83-489D-B0FD-068FD6AA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3054545"/>
            <a:ext cx="5268037" cy="2567508"/>
          </a:xfrm>
        </p:spPr>
        <p:txBody>
          <a:bodyPr anchor="t"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Flight: Adds to a sense of Freedom within the world. Grants a sense of power to the audience. The outstretched arms inadvertently emit a sense of nostalgic playfulness.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Speed: Your plane can’t match the speed of other planes, leaving the participant in desperate attempt to avoid being left alone.</a:t>
            </a:r>
          </a:p>
          <a:p>
            <a:pPr>
              <a:lnSpc>
                <a:spcPct val="110000"/>
              </a:lnSpc>
            </a:pPr>
            <a:r>
              <a:rPr lang="en-US" sz="1600" b="1" i="1" dirty="0"/>
              <a:t>Come Fly With Me: </a:t>
            </a:r>
            <a:r>
              <a:rPr lang="en-US" sz="1600" i="1" dirty="0"/>
              <a:t>Frank Sinatra, 1958. </a:t>
            </a:r>
            <a:r>
              <a:rPr lang="en-US" sz="1600" dirty="0"/>
              <a:t>Often this period is associated with Utopic visions and sense of optimistic wonder.</a:t>
            </a:r>
            <a:endParaRPr lang="en-AU" sz="1600" dirty="0"/>
          </a:p>
        </p:txBody>
      </p:sp>
      <p:pic>
        <p:nvPicPr>
          <p:cNvPr id="1026" name="Picture 2" descr="Come Fly with Me (Frank Sinatra album) - Wikipedia">
            <a:extLst>
              <a:ext uri="{FF2B5EF4-FFF2-40B4-BE49-F238E27FC236}">
                <a16:creationId xmlns:a16="http://schemas.microsoft.com/office/drawing/2014/main" id="{6794B83D-22E9-4881-B16A-C669F231DB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372"/>
          <a:stretch/>
        </p:blipFill>
        <p:spPr bwMode="auto">
          <a:xfrm>
            <a:off x="7047513" y="975645"/>
            <a:ext cx="4443447" cy="4443447"/>
          </a:xfrm>
          <a:custGeom>
            <a:avLst/>
            <a:gdLst/>
            <a:ahLst/>
            <a:cxnLst/>
            <a:rect l="l" t="t" r="r" b="b"/>
            <a:pathLst>
              <a:path w="4694238" h="4694238">
                <a:moveTo>
                  <a:pt x="2347119" y="0"/>
                </a:moveTo>
                <a:cubicBezTo>
                  <a:pt x="3643397" y="0"/>
                  <a:pt x="4694238" y="1050841"/>
                  <a:pt x="4694238" y="2347119"/>
                </a:cubicBezTo>
                <a:cubicBezTo>
                  <a:pt x="4694238" y="3643397"/>
                  <a:pt x="3643397" y="4694238"/>
                  <a:pt x="2347119" y="4694238"/>
                </a:cubicBezTo>
                <a:cubicBezTo>
                  <a:pt x="1050841" y="4694238"/>
                  <a:pt x="0" y="3643397"/>
                  <a:pt x="0" y="2347119"/>
                </a:cubicBezTo>
                <a:cubicBezTo>
                  <a:pt x="0" y="1050841"/>
                  <a:pt x="1050841" y="0"/>
                  <a:pt x="234711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70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914782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1D6A2A3-F101-46F7-8B6F-1C699CAFE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6AB387-A1C3-4324-91AF-0EF409A97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4911393" cy="1556724"/>
          </a:xfrm>
        </p:spPr>
        <p:txBody>
          <a:bodyPr anchor="b">
            <a:normAutofit/>
          </a:bodyPr>
          <a:lstStyle/>
          <a:p>
            <a:r>
              <a:rPr lang="en-AU" dirty="0"/>
              <a:t>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85043-88C8-4227-8C4F-A87DBFCB8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2345635"/>
            <a:ext cx="4911392" cy="358394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AU" sz="16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9E760E-527D-4053-A309-F2BDE125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53D448-4ED1-429A-A28C-8316DE7C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8"/>
            <a:ext cx="8153396" cy="448831"/>
          </a:xfrm>
          <a:prstGeom prst="rect">
            <a:avLst/>
          </a:prstGeom>
          <a:gradFill>
            <a:gsLst>
              <a:gs pos="0">
                <a:schemeClr val="accent5">
                  <a:alpha val="5000"/>
                </a:schemeClr>
              </a:gs>
              <a:gs pos="99000">
                <a:schemeClr val="accent5">
                  <a:alpha val="72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062CCA-19B5-4EA3-A0FD-A5AE0DC3A6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66"/>
          <a:stretch/>
        </p:blipFill>
        <p:spPr>
          <a:xfrm>
            <a:off x="6832434" y="2038350"/>
            <a:ext cx="4810125" cy="274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19921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F71F4-C640-4832-9B5D-FEDCD4855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F91DD-1D7D-47A4-9222-8D0721BDD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real world Data input</a:t>
            </a:r>
          </a:p>
          <a:p>
            <a:pPr lvl="1"/>
            <a:r>
              <a:rPr lang="en-US" dirty="0"/>
              <a:t>Data I had planned on using no longer lent itself to the final project’s theme.</a:t>
            </a:r>
          </a:p>
          <a:p>
            <a:pPr lvl="1"/>
            <a:r>
              <a:rPr lang="en-US" dirty="0"/>
              <a:t>I am happy with the current state of user input.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C# and Unity needed more time to learn:</a:t>
            </a:r>
          </a:p>
          <a:p>
            <a:pPr lvl="1"/>
            <a:r>
              <a:rPr lang="en-US" dirty="0"/>
              <a:t>A Result of pivoting my idea last second, poor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230888556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GradientRiseVTI">
  <a:themeElements>
    <a:clrScheme name="Custom 5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675</Words>
  <Application>Microsoft Office PowerPoint</Application>
  <PresentationFormat>Widescreen</PresentationFormat>
  <Paragraphs>89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Avenir Next LT Pro</vt:lpstr>
      <vt:lpstr>Avenir Next LT Pro Light</vt:lpstr>
      <vt:lpstr>Calibri</vt:lpstr>
      <vt:lpstr>GradientRiseVTI</vt:lpstr>
      <vt:lpstr>Come Fly With Me</vt:lpstr>
      <vt:lpstr>Experiments</vt:lpstr>
      <vt:lpstr>Amendments: Previously little to no direct user interaction:  </vt:lpstr>
      <vt:lpstr>Demo</vt:lpstr>
      <vt:lpstr>Come Fly With ME</vt:lpstr>
      <vt:lpstr>Technical/Creative Decisions</vt:lpstr>
      <vt:lpstr>Decisions continued.</vt:lpstr>
      <vt:lpstr>Space</vt:lpstr>
      <vt:lpstr>Reflection</vt:lpstr>
      <vt:lpstr>Time Line</vt:lpstr>
      <vt:lpstr>Future Direction 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Come Fly With Me</dc:title>
  <dc:creator>Tom D</dc:creator>
  <cp:lastModifiedBy>Tom D</cp:lastModifiedBy>
  <cp:revision>2</cp:revision>
  <dcterms:created xsi:type="dcterms:W3CDTF">2020-08-14T02:57:48Z</dcterms:created>
  <dcterms:modified xsi:type="dcterms:W3CDTF">2020-08-14T03:24:14Z</dcterms:modified>
</cp:coreProperties>
</file>

<file path=docProps/thumbnail.jpeg>
</file>